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576" y="4953000"/>
            <a:ext cx="7456424" cy="487426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12" y="5237226"/>
            <a:ext cx="9107488" cy="788924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8718"/>
            <a:ext cx="9144000" cy="1859280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1608"/>
            <a:ext cx="9144000" cy="802056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5372" y="1400556"/>
            <a:ext cx="6295644" cy="2503932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6456553" y="3576131"/>
            <a:ext cx="2065650" cy="3388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CHAPTER-1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957949" y="4038238"/>
            <a:ext cx="1564157" cy="3385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HISTORY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92" y="5945111"/>
            <a:ext cx="4940744" cy="912888"/>
          </a:xfrm>
          <a:prstGeom prst="rect">
            <a:avLst/>
          </a:prstGeom>
        </p:spPr>
      </p:pic>
      <p:pic>
        <p:nvPicPr>
          <p:cNvPr id="6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05" y="5938837"/>
            <a:ext cx="3690454" cy="919162"/>
          </a:xfrm>
          <a:prstGeom prst="rect">
            <a:avLst/>
          </a:prstGeom>
        </p:spPr>
      </p:pic>
      <p:pic>
        <p:nvPicPr>
          <p:cNvPr id="6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6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1992"/>
            <a:ext cx="3398139" cy="1076007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58368" y="1445199"/>
            <a:ext cx="4973950" cy="3388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50" spc="10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2700" spc="10" dirty="0">
                <a:latin typeface="Lucida Sans Unicode"/>
                <a:cs typeface="Lucida Sans Unicode"/>
              </a:rPr>
              <a:t>New and Old Terminologies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58368" y="1907305"/>
            <a:ext cx="5036337" cy="3385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50" spc="10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2700" spc="10" dirty="0">
                <a:latin typeface="Lucida Sans Unicode"/>
                <a:cs typeface="Lucida Sans Unicode"/>
              </a:rPr>
              <a:t>Historians and their sources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58368" y="2369077"/>
            <a:ext cx="5589549" cy="3385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50" spc="10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2700" spc="10" dirty="0">
                <a:latin typeface="Lucida Sans Unicode"/>
                <a:cs typeface="Lucida Sans Unicode"/>
              </a:rPr>
              <a:t>New social and political Groups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58368" y="2832372"/>
            <a:ext cx="3499891" cy="3385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50" spc="10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2700" spc="10" dirty="0">
                <a:latin typeface="Lucida Sans Unicode"/>
                <a:cs typeface="Lucida Sans Unicode"/>
              </a:rPr>
              <a:t>Region and empire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658368" y="3294525"/>
            <a:ext cx="3993667" cy="3385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50" spc="10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2700" spc="10" dirty="0">
                <a:latin typeface="Lucida Sans Unicode"/>
                <a:cs typeface="Lucida Sans Unicode"/>
              </a:rPr>
              <a:t>Old and new religions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58368" y="3756297"/>
            <a:ext cx="3260623" cy="3385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50" spc="10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2700" spc="10" dirty="0">
                <a:latin typeface="Lucida Sans Unicode"/>
                <a:cs typeface="Lucida Sans Unicode"/>
              </a:rPr>
              <a:t>Historical Periods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6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59" y="370332"/>
            <a:ext cx="3191255" cy="11399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92" y="5945111"/>
            <a:ext cx="4940744" cy="912888"/>
          </a:xfrm>
          <a:prstGeom prst="rect">
            <a:avLst/>
          </a:prstGeom>
        </p:spPr>
      </p:pic>
      <p:pic>
        <p:nvPicPr>
          <p:cNvPr id="6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05" y="5938837"/>
            <a:ext cx="3690454" cy="919162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6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1992"/>
            <a:ext cx="3398139" cy="1076007"/>
          </a:xfrm>
          <a:prstGeom prst="rect">
            <a:avLst/>
          </a:prstGeom>
        </p:spPr>
      </p:pic>
      <p:pic>
        <p:nvPicPr>
          <p:cNvPr id="6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" y="2534412"/>
            <a:ext cx="3892296" cy="1139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92" y="5945111"/>
            <a:ext cx="4940744" cy="912888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05" y="5938837"/>
            <a:ext cx="3690454" cy="919162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1992"/>
            <a:ext cx="3398139" cy="1076007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143000"/>
            <a:ext cx="3505200" cy="5181600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364" y="164591"/>
            <a:ext cx="8514588" cy="1030224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219200"/>
            <a:ext cx="4238625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92" y="5945111"/>
            <a:ext cx="4940744" cy="912888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05" y="5938837"/>
            <a:ext cx="3690454" cy="919162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1992"/>
            <a:ext cx="3398139" cy="1076007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" y="281940"/>
            <a:ext cx="7665720" cy="111252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472440" y="1318133"/>
            <a:ext cx="82618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If the context in which information is produced changes with time, what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72440" y="1653413"/>
            <a:ext cx="82618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about language and meanings? Historical records exist in a variety of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72440" y="1988693"/>
            <a:ext cx="6856767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languages which have changed considerably  over the years.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2766314"/>
            <a:ext cx="7603990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Take the term “Hindustan”, for example. Today we understand it as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3101594"/>
            <a:ext cx="7440651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“India”, the modern </a:t>
            </a:r>
            <a:r>
              <a:rPr sz="2200" i="1" spc="10" dirty="0">
                <a:latin typeface="Calibri"/>
                <a:cs typeface="Calibri"/>
              </a:rPr>
              <a:t>nation-state. </a:t>
            </a:r>
            <a:r>
              <a:rPr sz="2200" spc="10" dirty="0">
                <a:latin typeface="Calibri"/>
                <a:cs typeface="Calibri"/>
              </a:rPr>
              <a:t>When the term was used in the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3436874"/>
            <a:ext cx="8037789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thirteenth century by Minhaj-i-Siraj, a chronicler who wrote in Persian,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3772179"/>
            <a:ext cx="7577961" cy="279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he meant the areas of Punjab, Haryana and the lands between the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48640" y="4107688"/>
            <a:ext cx="2302039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Ganga and Yamuna.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24840" y="4671568"/>
            <a:ext cx="5579274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Take, for example, a simple term like “foreigner”.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92" y="5945111"/>
            <a:ext cx="4940744" cy="912888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05" y="5938837"/>
            <a:ext cx="3690454" cy="919162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1992"/>
            <a:ext cx="3398139" cy="1076007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59" y="370332"/>
            <a:ext cx="7964424" cy="11399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701040" y="1699133"/>
            <a:ext cx="81856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You will notice some continuity in the sources used by historians for the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701040" y="2034413"/>
            <a:ext cx="81856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study of this period. They still rely on coins, inscriptions, architecture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01040" y="2370074"/>
            <a:ext cx="7495323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and textual records for information. But there is also considerable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01040" y="2705353"/>
            <a:ext cx="1637575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discontinuity. 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701040" y="3528314"/>
            <a:ext cx="7409323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People used it to write holy texts, chronicles of rulers, letters and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01040" y="3863619"/>
            <a:ext cx="7824577" cy="279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teachings of saints, petitions and judicial records, and for registers of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01040" y="4199128"/>
            <a:ext cx="2204503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accounts and taxes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77240" y="4649343"/>
            <a:ext cx="7630204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Manuscripts were collected by wealthy people, rulers, monasteries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777240" y="4984623"/>
            <a:ext cx="7155017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and temples. They were placed in libraries and </a:t>
            </a:r>
            <a:r>
              <a:rPr sz="2200" b="1" spc="10" dirty="0">
                <a:latin typeface="Calibri"/>
                <a:cs typeface="Calibri"/>
              </a:rPr>
              <a:t>archives. These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777240" y="5320157"/>
            <a:ext cx="7772692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b="1" spc="10" dirty="0">
                <a:latin typeface="Calibri"/>
                <a:cs typeface="Calibri"/>
              </a:rPr>
              <a:t>manuscripts </a:t>
            </a:r>
            <a:r>
              <a:rPr sz="2200" spc="10" dirty="0">
                <a:latin typeface="Calibri"/>
                <a:cs typeface="Calibri"/>
              </a:rPr>
              <a:t>and documents provide a lot of detailed information to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777240" y="5655488"/>
            <a:ext cx="4865344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historians but they are also difficult to use</a:t>
            </a:r>
            <a:r>
              <a:rPr sz="1800" spc="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92" y="5945111"/>
            <a:ext cx="4940744" cy="912888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05" y="5938837"/>
            <a:ext cx="3690454" cy="919162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1992"/>
            <a:ext cx="3398139" cy="1076007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59" y="233172"/>
            <a:ext cx="8763000" cy="11399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24840" y="1318133"/>
            <a:ext cx="81094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The study of the thousand years between 700 and 1750 is a huge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24840" y="1653413"/>
            <a:ext cx="81094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challenge to historians largely because of the scale and variety of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24840" y="1988693"/>
            <a:ext cx="5160174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developments that occurred over the period.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24840" y="2613914"/>
            <a:ext cx="81094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At different moments in this period new technologies made their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624840" y="2949194"/>
            <a:ext cx="81094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appearance – like the Persian wheel in irrigation, the spinning wheel in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24840" y="3284474"/>
            <a:ext cx="8109496" cy="2788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weaving, and firearms in combat. New foods and beverages arrived in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24840" y="3619754"/>
            <a:ext cx="6622071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the subcontinent – potatoes, corn, chillies, tea and coffee.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01040" y="4442968"/>
            <a:ext cx="7605942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This was also a period of great mobility. Groups of people travelled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701040" y="4778248"/>
            <a:ext cx="45106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long distances in search of opportunity.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701040" y="5433669"/>
            <a:ext cx="7754473" cy="279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One group of people who became important in this period were the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701040" y="5769178"/>
            <a:ext cx="6907060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Rajputs, a name derived from “Rajaputra”, the son of a ruler.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92" y="5945111"/>
            <a:ext cx="4940744" cy="912888"/>
          </a:xfrm>
          <a:prstGeom prst="rect">
            <a:avLst/>
          </a:prstGeom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05" y="5938837"/>
            <a:ext cx="3690454" cy="919162"/>
          </a:xfrm>
          <a:prstGeom prst="rect">
            <a:avLst/>
          </a:prstGeom>
        </p:spPr>
      </p:pic>
      <p:pic>
        <p:nvPicPr>
          <p:cNvPr id="3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3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1992"/>
            <a:ext cx="3398139" cy="1076007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364" y="0"/>
            <a:ext cx="6114288" cy="1552956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1851533"/>
            <a:ext cx="83380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Other groups of people such as the Marathas, Sikhs, Jats, Ahoms and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2186965"/>
            <a:ext cx="8338165" cy="279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Kayasthas (a caste of scribes and secretaries) also used the opportunities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2522474"/>
            <a:ext cx="4899570" cy="2788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of the age to become politically important.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3299714"/>
            <a:ext cx="74092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Changes in their </a:t>
            </a:r>
            <a:r>
              <a:rPr sz="2200" b="1" spc="10" dirty="0">
                <a:latin typeface="Calibri"/>
                <a:cs typeface="Calibri"/>
              </a:rPr>
              <a:t>habitat forced many forest-dwellers </a:t>
            </a:r>
            <a:r>
              <a:rPr sz="2200" spc="10" dirty="0">
                <a:latin typeface="Calibri"/>
                <a:cs typeface="Calibri"/>
              </a:rPr>
              <a:t>to migrate.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3634994"/>
            <a:ext cx="5973990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Others started tilling the land and became peasants.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4214368"/>
            <a:ext cx="81856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Some possessed more productive land, others also kept cattle, and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4549648"/>
            <a:ext cx="8120163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some combined artisanal work with agricultural activity during the lean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48640" y="4884928"/>
            <a:ext cx="81856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season. As society became more differentiated, people were grouped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48640" y="5220208"/>
            <a:ext cx="81856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into </a:t>
            </a:r>
            <a:r>
              <a:rPr sz="2200" i="1" spc="10" dirty="0">
                <a:latin typeface="Calibri"/>
                <a:cs typeface="Calibri"/>
              </a:rPr>
              <a:t>jatis or sub-castes and ranked on </a:t>
            </a:r>
            <a:r>
              <a:rPr sz="2200" spc="10" dirty="0">
                <a:latin typeface="Calibri"/>
                <a:cs typeface="Calibri"/>
              </a:rPr>
              <a:t>the basis of their backgrounds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48640" y="5555818"/>
            <a:ext cx="2593123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and their occupations.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92" y="5945111"/>
            <a:ext cx="4940744" cy="912888"/>
          </a:xfrm>
          <a:prstGeom prst="rect">
            <a:avLst/>
          </a:prstGeom>
        </p:spPr>
      </p:pic>
      <p:pic>
        <p:nvPicPr>
          <p:cNvPr id="4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05" y="5938837"/>
            <a:ext cx="3690454" cy="919162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4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1992"/>
            <a:ext cx="3398139" cy="1076007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364" y="0"/>
            <a:ext cx="5056632" cy="1758696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24840" y="1013333"/>
            <a:ext cx="77284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Large states like those of the Cholas (Chapter 2), Tughluqs (Chapter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24840" y="1348613"/>
            <a:ext cx="6240690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3) or Mughals (Chapter 4) encompassed many regions.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01040" y="2232685"/>
            <a:ext cx="7652365" cy="279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By  700  many  regions  already  possessed  distinct  geographical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01040" y="2568194"/>
            <a:ext cx="7318539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dimensions and their own language and cultural characteristics. 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701040" y="3680714"/>
            <a:ext cx="78046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Occasionally  dynasties  like  the  Cholas,  Khaljis,  Tughluqs  and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01040" y="4016248"/>
            <a:ext cx="78046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Mughals were able to build an empire that was pan-regional –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01040" y="4351528"/>
            <a:ext cx="2991268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spanning diverse regions. 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77240" y="5433669"/>
            <a:ext cx="7423765" cy="279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When the Mughal Empire declined in the eighteenth century, it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777240" y="5769178"/>
            <a:ext cx="4817274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led to the re-emergence of regional states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92" y="5945111"/>
            <a:ext cx="4940744" cy="912888"/>
          </a:xfrm>
          <a:prstGeom prst="rect">
            <a:avLst/>
          </a:prstGeom>
        </p:spPr>
      </p:pic>
      <p:pic>
        <p:nvPicPr>
          <p:cNvPr id="4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05" y="5938837"/>
            <a:ext cx="3690454" cy="919162"/>
          </a:xfrm>
          <a:prstGeom prst="rect">
            <a:avLst/>
          </a:prstGeom>
        </p:spPr>
      </p:pic>
      <p:pic>
        <p:nvPicPr>
          <p:cNvPr id="4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5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1992"/>
            <a:ext cx="3398139" cy="1076007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364" y="126491"/>
            <a:ext cx="5907024" cy="1030224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1013333"/>
            <a:ext cx="81856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It was during this period that important changes occurred in what we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1348613"/>
            <a:ext cx="81856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call Hinduism today. These included the worship of new deities, the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1683893"/>
            <a:ext cx="7507515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construction of temples by royalty and the growing importance of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2019173"/>
            <a:ext cx="6222402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Brahmanas, the priests, as dominant groups in society.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624840" y="2512060"/>
            <a:ext cx="7957096" cy="2788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One of the major developments of this period was the emergence of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24840" y="2847492"/>
            <a:ext cx="7957165" cy="279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the idea of bhakti – of a loving, personal deity that devotees could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24840" y="3183001"/>
            <a:ext cx="5909983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reach without the aid of priests or elaborate rituals.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24840" y="3680714"/>
            <a:ext cx="7937283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Merchants and migrants first brought the teachings of the holy </a:t>
            </a:r>
            <a:r>
              <a:rPr sz="2200" i="1" spc="10" dirty="0">
                <a:latin typeface="Calibri"/>
                <a:cs typeface="Calibri"/>
              </a:rPr>
              <a:t>Quran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24840" y="4016248"/>
            <a:ext cx="80332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to India in the seventh century. Muslims regard the </a:t>
            </a:r>
            <a:r>
              <a:rPr sz="2200" i="1" spc="10" dirty="0">
                <a:latin typeface="Calibri"/>
                <a:cs typeface="Calibri"/>
              </a:rPr>
              <a:t>Quran as their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24840" y="4351528"/>
            <a:ext cx="6089814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i="1" spc="10" dirty="0">
                <a:latin typeface="Calibri"/>
                <a:cs typeface="Calibri"/>
              </a:rPr>
              <a:t>holy book and accept the sovereignty </a:t>
            </a:r>
            <a:r>
              <a:rPr sz="2200" spc="10" dirty="0">
                <a:latin typeface="Calibri"/>
                <a:cs typeface="Calibri"/>
              </a:rPr>
              <a:t>of the one God.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701040" y="5052568"/>
            <a:ext cx="78808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Many  rulers  were  patrons  of  Islam  and  the  </a:t>
            </a:r>
            <a:r>
              <a:rPr sz="2200" i="1" spc="10" dirty="0">
                <a:latin typeface="Calibri"/>
                <a:cs typeface="Calibri"/>
              </a:rPr>
              <a:t>ulama  –  </a:t>
            </a:r>
            <a:r>
              <a:rPr sz="2200" spc="10" dirty="0">
                <a:latin typeface="Calibri"/>
                <a:cs typeface="Calibri"/>
              </a:rPr>
              <a:t>learned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01040" y="5387949"/>
            <a:ext cx="7880965" cy="279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theologians and jurists. And like Hinduism, Islam was interpreted in 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701040" y="5723458"/>
            <a:ext cx="3594772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variety of ways by its followers.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92" y="5945111"/>
            <a:ext cx="4940744" cy="912888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05" y="5938837"/>
            <a:ext cx="3690454" cy="919162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5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1992"/>
            <a:ext cx="3398139" cy="1076007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848" y="333755"/>
            <a:ext cx="8348472" cy="810768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853439" y="1318133"/>
            <a:ext cx="77284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The study of time is made somewhat easier by dividing the past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53439" y="1653413"/>
            <a:ext cx="7655344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into large segments – periods – that possess shared characteristics.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29639" y="2308885"/>
            <a:ext cx="7728565" cy="279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In the middle of the nineteenth century British historians divided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2644394"/>
            <a:ext cx="77284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the history of India into three periods: “Hindu”, “Muslim” and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29639" y="2979674"/>
            <a:ext cx="1069123" cy="2788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“British”.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29639" y="3604514"/>
            <a:ext cx="77284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Moreover,  the  “medieval”  period  is  often  contrasted  with  the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29639" y="3940048"/>
            <a:ext cx="77284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“modern” period. “Modernity” carries with it a sense of material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29639" y="4275328"/>
            <a:ext cx="77284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progress and intellectual advancement. This seems to suggest that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29639" y="4610608"/>
            <a:ext cx="6733323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the medieval period was lacking in any change whatsoever.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929639" y="5281320"/>
            <a:ext cx="7728565" cy="279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During these thousand years the societies of the subcontinent were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929639" y="5616778"/>
            <a:ext cx="77284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transformed often and economies in several regions reached a level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929639" y="5952058"/>
            <a:ext cx="7728496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of  prosperity  that  attracted  the  interest  of  European  trading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929639" y="6287338"/>
            <a:ext cx="1357159" cy="2788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companies.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838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santosh</cp:lastModifiedBy>
  <cp:revision>6</cp:revision>
  <dcterms:created xsi:type="dcterms:W3CDTF">2020-03-31T07:31:06Z</dcterms:created>
  <dcterms:modified xsi:type="dcterms:W3CDTF">2020-05-01T07:17:52Z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2020-03-31T00:00:00Z</vt:filetime>
  </property>
  <property fmtid="{D5CDD505-2E9C-101B-9397-08002B2CF9AE}" pid="3" name="LastSaved">
    <vt:filetime>2020-03-31T00:00:00Z</vt:filetime>
  </property>
</Properties>
</file>